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8" r:id="rId1"/>
  </p:sldMasterIdLst>
  <p:notesMasterIdLst>
    <p:notesMasterId r:id="rId18"/>
  </p:notesMasterIdLst>
  <p:sldIdLst>
    <p:sldId id="256" r:id="rId2"/>
    <p:sldId id="257" r:id="rId3"/>
    <p:sldId id="258" r:id="rId4"/>
    <p:sldId id="271" r:id="rId5"/>
    <p:sldId id="264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9"/>
    <p:restoredTop sz="67105"/>
  </p:normalViewPr>
  <p:slideViewPr>
    <p:cSldViewPr snapToGrid="0" snapToObjects="1">
      <p:cViewPr varScale="1">
        <p:scale>
          <a:sx n="72" d="100"/>
          <a:sy n="72" d="100"/>
        </p:scale>
        <p:origin x="1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5D940-25A8-0644-B8FC-BE30D40605C9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6C33F-B5CF-8043-8097-1AC965894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490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6C33F-B5CF-8043-8097-1AC965894AF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853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6C33F-B5CF-8043-8097-1AC965894AF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265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0" dirty="0">
              <a:solidFill>
                <a:srgbClr val="2C2C2C"/>
              </a:solidFill>
              <a:effectLst/>
              <a:latin typeface="Montserrat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6C33F-B5CF-8043-8097-1AC965894AF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770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6C33F-B5CF-8043-8097-1AC965894AF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55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6C33F-B5CF-8043-8097-1AC965894AF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465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6C33F-B5CF-8043-8097-1AC965894AF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73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97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2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58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5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48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49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39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1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98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65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90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420D66C-5C69-8842-8FD9-3F385A090A3D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10221D4-B99E-074B-910D-3FDA0E11AAE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949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F74E7-C9CC-D74D-AAD3-B8106169E3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"/>
              </a:rPr>
              <a:t>Medical terminology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E24662-F16C-3C4D-BDC9-74D3FADD4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2657677"/>
            <a:ext cx="10993546" cy="590321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"/>
              </a:rPr>
              <a:t>Dr Dina </a:t>
            </a:r>
            <a:r>
              <a:rPr lang="en-GB" sz="2000" dirty="0" err="1">
                <a:latin typeface=""/>
              </a:rPr>
              <a:t>Taimeh</a:t>
            </a:r>
            <a:endParaRPr lang="en-GB" sz="2000" dirty="0"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323504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0FD08-32C9-5B4A-93F2-C2BEC399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Examples of prefixes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548D7-E671-B043-9DB6-6CF15DC7D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4830281"/>
            <a:ext cx="10515600" cy="1325563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Hyperthyroidism vs hypothyroidism</a:t>
            </a:r>
          </a:p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Hypertension vs hypotension</a:t>
            </a:r>
          </a:p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Hyperglycaemia vs hypoglycaemia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EF3AEE2-B6EC-AA4D-B235-D748F9654C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999550"/>
              </p:ext>
            </p:extLst>
          </p:nvPr>
        </p:nvGraphicFramePr>
        <p:xfrm>
          <a:off x="581192" y="2476141"/>
          <a:ext cx="9164218" cy="19057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9704">
                  <a:extLst>
                    <a:ext uri="{9D8B030D-6E8A-4147-A177-3AD203B41FA5}">
                      <a16:colId xmlns:a16="http://schemas.microsoft.com/office/drawing/2014/main" val="3429948349"/>
                    </a:ext>
                  </a:extLst>
                </a:gridCol>
                <a:gridCol w="5094514">
                  <a:extLst>
                    <a:ext uri="{9D8B030D-6E8A-4147-A177-3AD203B41FA5}">
                      <a16:colId xmlns:a16="http://schemas.microsoft.com/office/drawing/2014/main" val="2588739791"/>
                    </a:ext>
                  </a:extLst>
                </a:gridCol>
              </a:tblGrid>
              <a:tr h="635239">
                <a:tc gridSpan="2">
                  <a:txBody>
                    <a:bodyPr/>
                    <a:lstStyle/>
                    <a:p>
                      <a:r>
                        <a:rPr lang="en-GB" sz="3200" dirty="0">
                          <a:latin typeface=""/>
                        </a:rPr>
                        <a:t>Level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30120"/>
                  </a:ext>
                </a:extLst>
              </a:tr>
              <a:tr h="635239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Above 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Hyper-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3078"/>
                  </a:ext>
                </a:extLst>
              </a:tr>
              <a:tr h="635239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Below 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Hypo-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848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51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0B705-44C3-5648-9071-7937B3BED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Examples of prefixes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9B1D8-046F-2547-A055-61B0BFB1D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5013760"/>
            <a:ext cx="8438535" cy="1545968"/>
          </a:xfrm>
        </p:spPr>
        <p:txBody>
          <a:bodyPr>
            <a:normAutofit fontScale="92500" lnSpcReduction="10000"/>
          </a:bodyPr>
          <a:lstStyle/>
          <a:p>
            <a:r>
              <a:rPr lang="en-GB" sz="26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Postoperative vs preoperative</a:t>
            </a:r>
          </a:p>
          <a:p>
            <a:r>
              <a:rPr lang="en-GB" sz="26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Prenatal vs postnatal</a:t>
            </a:r>
          </a:p>
          <a:p>
            <a:r>
              <a:rPr lang="en-GB" sz="26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Tachycardia vs bradycardia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BEC167B-D14D-0944-8218-F2D2F892B3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179593"/>
              </p:ext>
            </p:extLst>
          </p:nvPr>
        </p:nvGraphicFramePr>
        <p:xfrm>
          <a:off x="581192" y="2282818"/>
          <a:ext cx="8202561" cy="206569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92308">
                  <a:extLst>
                    <a:ext uri="{9D8B030D-6E8A-4147-A177-3AD203B41FA5}">
                      <a16:colId xmlns:a16="http://schemas.microsoft.com/office/drawing/2014/main" val="3429948349"/>
                    </a:ext>
                  </a:extLst>
                </a:gridCol>
                <a:gridCol w="4710253">
                  <a:extLst>
                    <a:ext uri="{9D8B030D-6E8A-4147-A177-3AD203B41FA5}">
                      <a16:colId xmlns:a16="http://schemas.microsoft.com/office/drawing/2014/main" val="2588739791"/>
                    </a:ext>
                  </a:extLst>
                </a:gridCol>
              </a:tblGrid>
              <a:tr h="480734">
                <a:tc gridSpan="2"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Time or speed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30120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After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Post-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3078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Before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Pre-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848498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Fast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Tachy-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440301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Slow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Brady-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221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22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4277E-2224-CF48-BE5B-14EA479C9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Examples of prefixes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9A07F-4EA4-1F4C-8723-B421A067F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05" y="4710931"/>
            <a:ext cx="10515600" cy="188518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Supraorbital fractures</a:t>
            </a:r>
          </a:p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Subcutaneous injections </a:t>
            </a:r>
          </a:p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"/>
              </a:rPr>
              <a:t>Intracellular vs intercellular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F3B3F4D-1F67-C44C-B586-3B6B375467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852463"/>
              </p:ext>
            </p:extLst>
          </p:nvPr>
        </p:nvGraphicFramePr>
        <p:xfrm>
          <a:off x="463205" y="2250307"/>
          <a:ext cx="9164218" cy="2164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9704">
                  <a:extLst>
                    <a:ext uri="{9D8B030D-6E8A-4147-A177-3AD203B41FA5}">
                      <a16:colId xmlns:a16="http://schemas.microsoft.com/office/drawing/2014/main" val="3429948349"/>
                    </a:ext>
                  </a:extLst>
                </a:gridCol>
                <a:gridCol w="5094514">
                  <a:extLst>
                    <a:ext uri="{9D8B030D-6E8A-4147-A177-3AD203B41FA5}">
                      <a16:colId xmlns:a16="http://schemas.microsoft.com/office/drawing/2014/main" val="2588739791"/>
                    </a:ext>
                  </a:extLst>
                </a:gridCol>
              </a:tblGrid>
              <a:tr h="377036">
                <a:tc gridSpan="2">
                  <a:txBody>
                    <a:bodyPr/>
                    <a:lstStyle/>
                    <a:p>
                      <a:r>
                        <a:rPr lang="en-GB" sz="3200" dirty="0">
                          <a:latin typeface=""/>
                        </a:rPr>
                        <a:t>Location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30120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Above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Supra-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3078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Below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Sub-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704193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Between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Inter-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848498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Within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Intra-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313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17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DDA7A-20B2-A14F-8BAD-31DF73678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Examples of root words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1154A6B-EDB3-9B4F-BF06-B28C7142A1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996489"/>
              </p:ext>
            </p:extLst>
          </p:nvPr>
        </p:nvGraphicFramePr>
        <p:xfrm>
          <a:off x="581192" y="2371182"/>
          <a:ext cx="11040537" cy="3962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615636">
                  <a:extLst>
                    <a:ext uri="{9D8B030D-6E8A-4147-A177-3AD203B41FA5}">
                      <a16:colId xmlns:a16="http://schemas.microsoft.com/office/drawing/2014/main" val="3429948349"/>
                    </a:ext>
                  </a:extLst>
                </a:gridCol>
                <a:gridCol w="3351456">
                  <a:extLst>
                    <a:ext uri="{9D8B030D-6E8A-4147-A177-3AD203B41FA5}">
                      <a16:colId xmlns:a16="http://schemas.microsoft.com/office/drawing/2014/main" val="2588739791"/>
                    </a:ext>
                  </a:extLst>
                </a:gridCol>
                <a:gridCol w="5073445">
                  <a:extLst>
                    <a:ext uri="{9D8B030D-6E8A-4147-A177-3AD203B41FA5}">
                      <a16:colId xmlns:a16="http://schemas.microsoft.com/office/drawing/2014/main" val="38125513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2000" b="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"/>
                        </a:rPr>
                        <a:t>Root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"/>
                        </a:rPr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392661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"/>
                        </a:rPr>
                        <a:t>Brain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"/>
                        </a:rPr>
                        <a:t>Enceph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"/>
                        </a:rPr>
                        <a:t>Encephalopathy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3078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Eye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"/>
                        </a:rPr>
                        <a:t>Ophthalm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-,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"/>
                        </a:rPr>
                        <a:t>ocul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Ophthalmic nerve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704193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Skull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"/>
                        </a:rPr>
                        <a:t>Crani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Cranial </a:t>
                      </a: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"/>
                          <a:ea typeface="+mn-ea"/>
                          <a:cs typeface="+mn-cs"/>
                        </a:rPr>
                        <a:t>nerves, craniectomy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848498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Heart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Cardi-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Cardiovascular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313106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Bones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Osteo-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Osteomyelitis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051875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Muscles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Myo-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Myocardial infarction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260752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Stomach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"/>
                        </a:rPr>
                        <a:t>Gastr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Gastric ulcer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036708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Liver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"/>
                        </a:rPr>
                        <a:t>Hepat</a:t>
                      </a:r>
                      <a:endParaRPr lang="en-GB" sz="200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Hepatitis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734026"/>
                  </a:ext>
                </a:extLst>
              </a:tr>
              <a:tr h="377036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Kidney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Ren-,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"/>
                        </a:rPr>
                        <a:t>neph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"/>
                        </a:rPr>
                        <a:t>Renal failure</a:t>
                      </a: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"/>
                          <a:ea typeface="+mn-ea"/>
                          <a:cs typeface="+mn-cs"/>
                        </a:rPr>
                        <a:t>, nephrolithiasis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215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269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6A8BF-4170-DA4C-A200-CEFDB479E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Examples of suffixes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ED4F1B-0BFA-824D-BBA2-6DD1817200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187658"/>
              </p:ext>
            </p:extLst>
          </p:nvPr>
        </p:nvGraphicFramePr>
        <p:xfrm>
          <a:off x="581192" y="2420422"/>
          <a:ext cx="11029616" cy="324364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48055">
                  <a:extLst>
                    <a:ext uri="{9D8B030D-6E8A-4147-A177-3AD203B41FA5}">
                      <a16:colId xmlns:a16="http://schemas.microsoft.com/office/drawing/2014/main" val="3429948349"/>
                    </a:ext>
                  </a:extLst>
                </a:gridCol>
                <a:gridCol w="3493574">
                  <a:extLst>
                    <a:ext uri="{9D8B030D-6E8A-4147-A177-3AD203B41FA5}">
                      <a16:colId xmlns:a16="http://schemas.microsoft.com/office/drawing/2014/main" val="2588739791"/>
                    </a:ext>
                  </a:extLst>
                </a:gridCol>
                <a:gridCol w="4387987">
                  <a:extLst>
                    <a:ext uri="{9D8B030D-6E8A-4147-A177-3AD203B41FA5}">
                      <a16:colId xmlns:a16="http://schemas.microsoft.com/office/drawing/2014/main" val="38125513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2200" b="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"/>
                        </a:rPr>
                        <a:t>Suffix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"/>
                        </a:rPr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392661"/>
                  </a:ext>
                </a:extLst>
              </a:tr>
              <a:tr h="469488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"/>
                        </a:rPr>
                        <a:t>Study 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"/>
                        </a:rPr>
                        <a:t>-logy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"/>
                        </a:rPr>
                        <a:t>Biology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3078"/>
                  </a:ext>
                </a:extLst>
              </a:tr>
              <a:tr h="469488"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Removal of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  <a:r>
                        <a:rPr lang="en-GB" sz="2200" dirty="0" err="1">
                          <a:solidFill>
                            <a:schemeClr val="tx1"/>
                          </a:solidFill>
                          <a:latin typeface=""/>
                        </a:rPr>
                        <a:t>ectomy</a:t>
                      </a:r>
                      <a:endParaRPr lang="en-GB" sz="220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Craniectomy, </a:t>
                      </a:r>
                      <a:r>
                        <a:rPr lang="en-GB" sz="2200" b="0" kern="1200" dirty="0">
                          <a:solidFill>
                            <a:schemeClr val="tx1"/>
                          </a:solidFill>
                          <a:effectLst/>
                          <a:latin typeface=""/>
                        </a:rPr>
                        <a:t>Appendectomy</a:t>
                      </a:r>
                      <a:endParaRPr lang="en-GB" sz="220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704193"/>
                  </a:ext>
                </a:extLst>
              </a:tr>
              <a:tr h="469488"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Condition of blood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  <a:r>
                        <a:rPr lang="en-GB" sz="2200" dirty="0" err="1">
                          <a:solidFill>
                            <a:schemeClr val="tx1"/>
                          </a:solidFill>
                          <a:latin typeface=""/>
                        </a:rPr>
                        <a:t>emia</a:t>
                      </a:r>
                      <a:endParaRPr lang="en-GB" sz="220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 dirty="0">
                          <a:solidFill>
                            <a:schemeClr val="tx1"/>
                          </a:solidFill>
                          <a:latin typeface=""/>
                        </a:rPr>
                        <a:t>Anaemia</a:t>
                      </a:r>
                      <a:endParaRPr lang="en-GB" sz="2200" kern="1200" dirty="0">
                        <a:solidFill>
                          <a:schemeClr val="tx1"/>
                        </a:solidFill>
                        <a:latin typeface="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848498"/>
                  </a:ext>
                </a:extLst>
              </a:tr>
              <a:tr h="469488"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Inflammation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-itis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Appendicitis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313106"/>
                  </a:ext>
                </a:extLst>
              </a:tr>
              <a:tr h="469488"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Deficiency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  <a:r>
                        <a:rPr lang="en-GB" sz="2200" dirty="0" err="1">
                          <a:solidFill>
                            <a:schemeClr val="tx1"/>
                          </a:solidFill>
                          <a:latin typeface=""/>
                        </a:rPr>
                        <a:t>penia</a:t>
                      </a:r>
                      <a:endParaRPr lang="en-GB" sz="220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Neutropenia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051875"/>
                  </a:ext>
                </a:extLst>
              </a:tr>
              <a:tr h="469488"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Disease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-</a:t>
                      </a:r>
                      <a:r>
                        <a:rPr lang="en-GB" sz="2200" dirty="0" err="1">
                          <a:solidFill>
                            <a:schemeClr val="tx1"/>
                          </a:solidFill>
                          <a:latin typeface=""/>
                        </a:rPr>
                        <a:t>pathy</a:t>
                      </a:r>
                      <a:endParaRPr lang="en-GB" sz="2200" dirty="0">
                        <a:solidFill>
                          <a:schemeClr val="tx1"/>
                        </a:solidFill>
                        <a:latin typeface="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solidFill>
                            <a:schemeClr val="tx1"/>
                          </a:solidFill>
                          <a:latin typeface=""/>
                        </a:rPr>
                        <a:t>Neuropathy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260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661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F52D5-FAA1-C745-8023-B213DD1C3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Signs and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5FC3-F009-4144-9A26-C45871C35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000" b="1" u="sng" dirty="0">
                <a:solidFill>
                  <a:schemeClr val="accent2">
                    <a:lumMod val="75000"/>
                  </a:schemeClr>
                </a:solidFill>
                <a:latin typeface=""/>
              </a:rPr>
              <a:t>Symptom</a:t>
            </a:r>
            <a:r>
              <a:rPr lang="en-GB" sz="2000" dirty="0">
                <a:solidFill>
                  <a:schemeClr val="tx1"/>
                </a:solidFill>
                <a:latin typeface=""/>
              </a:rPr>
              <a:t>: </a:t>
            </a:r>
            <a:r>
              <a:rPr lang="en-GB" sz="2000" b="0" i="0" dirty="0">
                <a:solidFill>
                  <a:schemeClr val="tx1"/>
                </a:solidFill>
                <a:effectLst/>
                <a:latin typeface=""/>
              </a:rPr>
              <a:t>subjective evidence of disease or physical disturbance or is a manifestation of disease apparent to the patient himself/herself</a:t>
            </a:r>
          </a:p>
          <a:p>
            <a:endParaRPr lang="en-GB" sz="2000" dirty="0">
              <a:solidFill>
                <a:schemeClr val="tx1"/>
              </a:solidFill>
              <a:latin typeface=""/>
            </a:endParaRPr>
          </a:p>
          <a:p>
            <a:r>
              <a:rPr lang="en-GB" sz="2000" b="1" u="sng" dirty="0">
                <a:solidFill>
                  <a:schemeClr val="accent2">
                    <a:lumMod val="75000"/>
                  </a:schemeClr>
                </a:solidFill>
                <a:latin typeface=""/>
              </a:rPr>
              <a:t>Sign</a:t>
            </a:r>
            <a:r>
              <a:rPr lang="en-GB" sz="2000" dirty="0">
                <a:solidFill>
                  <a:schemeClr val="tx1"/>
                </a:solidFill>
                <a:latin typeface=""/>
              </a:rPr>
              <a:t>: </a:t>
            </a:r>
            <a:r>
              <a:rPr lang="en-GB" sz="2000" b="0" i="0" dirty="0">
                <a:solidFill>
                  <a:schemeClr val="tx1"/>
                </a:solidFill>
                <a:effectLst/>
                <a:latin typeface=""/>
              </a:rPr>
              <a:t>a manifestation of disease that the physician perceives or a something found during a physical exam or as a result of a laboratory or imaging test that shows that a person may have a condition or disease</a:t>
            </a:r>
          </a:p>
          <a:p>
            <a:pPr marL="0" indent="0">
              <a:buNone/>
            </a:pPr>
            <a:endParaRPr lang="en-GB" sz="2000" dirty="0">
              <a:solidFill>
                <a:schemeClr val="tx1"/>
              </a:solidFill>
              <a:latin typeface=""/>
            </a:endParaRPr>
          </a:p>
          <a:p>
            <a:r>
              <a:rPr lang="en-GB" sz="2000" b="1" u="sng" dirty="0">
                <a:solidFill>
                  <a:schemeClr val="accent2">
                    <a:lumMod val="75000"/>
                  </a:schemeClr>
                </a:solidFill>
                <a:latin typeface=""/>
              </a:rPr>
              <a:t>Examples</a:t>
            </a:r>
            <a:r>
              <a:rPr lang="en-GB" sz="2000" dirty="0">
                <a:solidFill>
                  <a:schemeClr val="tx1"/>
                </a:solidFill>
                <a:latin typeface=""/>
              </a:rPr>
              <a:t>: pain, high blood glucose, fatigue, nausea, swelling, high blood pressure</a:t>
            </a:r>
          </a:p>
        </p:txBody>
      </p:sp>
    </p:spTree>
    <p:extLst>
      <p:ext uri="{BB962C8B-B14F-4D97-AF65-F5344CB8AC3E}">
        <p14:creationId xmlns:p14="http://schemas.microsoft.com/office/powerpoint/2010/main" val="2628919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B38B6-8F66-8E47-AAD3-CD250BF6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E053E-6A22-F848-810C-A00F59EE0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8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Please refer to the accompanying handout for study purposes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35410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05286-B0BA-F547-A2B4-445305AE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Medical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F829B-7E56-1041-883C-B50F2FFB6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477541"/>
            <a:ext cx="11029615" cy="3678303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tx1"/>
                </a:solidFill>
                <a:latin typeface="Montserrat" pitchFamily="2" charset="77"/>
              </a:rPr>
              <a:t>Medical terminology refers to the words and </a:t>
            </a:r>
            <a:r>
              <a:rPr lang="en-GB" sz="2000" dirty="0">
                <a:solidFill>
                  <a:srgbClr val="FF0000"/>
                </a:solidFill>
                <a:latin typeface="Montserrat" pitchFamily="2" charset="77"/>
              </a:rPr>
              <a:t>language</a:t>
            </a:r>
            <a:r>
              <a:rPr lang="en-GB" sz="2000" dirty="0">
                <a:solidFill>
                  <a:schemeClr val="tx1"/>
                </a:solidFill>
                <a:latin typeface="Montserrat" pitchFamily="2" charset="77"/>
              </a:rPr>
              <a:t> used specifically in the medical and health fields. </a:t>
            </a:r>
          </a:p>
          <a:p>
            <a:endParaRPr lang="en-GB" sz="2000" dirty="0">
              <a:solidFill>
                <a:schemeClr val="tx1"/>
              </a:solidFill>
              <a:latin typeface="Montserrat" pitchFamily="2" charset="77"/>
            </a:endParaRPr>
          </a:p>
          <a:p>
            <a:r>
              <a:rPr lang="en-GB" sz="2000" dirty="0">
                <a:solidFill>
                  <a:schemeClr val="tx1"/>
                </a:solidFill>
                <a:latin typeface="Montserrat" pitchFamily="2" charset="77"/>
              </a:rPr>
              <a:t>Language used to describe anatomical </a:t>
            </a:r>
            <a:r>
              <a:rPr lang="en-GB" sz="2000" dirty="0">
                <a:solidFill>
                  <a:srgbClr val="FF0000"/>
                </a:solidFill>
                <a:latin typeface="Montserrat" pitchFamily="2" charset="77"/>
              </a:rPr>
              <a:t>structures, procedures, conditions, processes and treatments </a:t>
            </a:r>
            <a:r>
              <a:rPr lang="en-GB" sz="2000" dirty="0">
                <a:solidFill>
                  <a:schemeClr val="tx1"/>
                </a:solidFill>
                <a:latin typeface="Montserrat" pitchFamily="2" charset="77"/>
              </a:rPr>
              <a:t>in the medical field.</a:t>
            </a:r>
          </a:p>
          <a:p>
            <a:endParaRPr lang="en-GB" sz="2000" dirty="0">
              <a:solidFill>
                <a:schemeClr val="tx1"/>
              </a:solidFill>
              <a:latin typeface="Montserrat" pitchFamily="2" charset="77"/>
            </a:endParaRPr>
          </a:p>
          <a:p>
            <a:r>
              <a:rPr lang="en-GB" sz="2000" dirty="0">
                <a:solidFill>
                  <a:schemeClr val="tx1"/>
                </a:solidFill>
                <a:latin typeface="Montserrat" pitchFamily="2" charset="77"/>
              </a:rPr>
              <a:t>Medical terminology serves as the </a:t>
            </a:r>
            <a:r>
              <a:rPr lang="en-GB" sz="2000" dirty="0">
                <a:solidFill>
                  <a:srgbClr val="FF0000"/>
                </a:solidFill>
                <a:latin typeface="Montserrat" pitchFamily="2" charset="77"/>
              </a:rPr>
              <a:t>universal language</a:t>
            </a:r>
            <a:r>
              <a:rPr lang="en-GB" sz="2000" dirty="0">
                <a:solidFill>
                  <a:schemeClr val="tx1"/>
                </a:solidFill>
                <a:latin typeface="Montserrat" pitchFamily="2" charset="77"/>
              </a:rPr>
              <a:t> of healthcare across a multitude of settings.</a:t>
            </a:r>
          </a:p>
          <a:p>
            <a:endParaRPr lang="en-GB" sz="2000" dirty="0">
              <a:solidFill>
                <a:schemeClr val="tx1"/>
              </a:solidFill>
              <a:latin typeface="Montserrat" pitchFamily="2" charset="77"/>
            </a:endParaRPr>
          </a:p>
          <a:p>
            <a:r>
              <a:rPr lang="en-GB" sz="2000" dirty="0">
                <a:solidFill>
                  <a:schemeClr val="tx1"/>
                </a:solidFill>
                <a:latin typeface="Montserrat" pitchFamily="2" charset="77"/>
              </a:rPr>
              <a:t>Much of learning medical terminology is through memorization and practical application</a:t>
            </a:r>
          </a:p>
        </p:txBody>
      </p:sp>
    </p:spTree>
    <p:extLst>
      <p:ext uri="{BB962C8B-B14F-4D97-AF65-F5344CB8AC3E}">
        <p14:creationId xmlns:p14="http://schemas.microsoft.com/office/powerpoint/2010/main" val="25921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26205-DB51-F544-AC34-FC430EBA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Importance of medical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BCB69-1F5A-6C45-9E95-71D4FAF7D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Ensures consistent documentation of clinical information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Creates a streamlined system for data entry and retrieval across electronic medical records for billing and insurance purposes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Ensures a consistent understanding of language across the continuum of care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Improves patient care and safety, research and evidence-based medicine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Helps promote efficient communication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Helps create a seamless patient experience</a:t>
            </a:r>
          </a:p>
        </p:txBody>
      </p:sp>
    </p:spTree>
    <p:extLst>
      <p:ext uri="{BB962C8B-B14F-4D97-AF65-F5344CB8AC3E}">
        <p14:creationId xmlns:p14="http://schemas.microsoft.com/office/powerpoint/2010/main" val="2606374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C9265-6691-E740-BE74-F7F446115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>
                <a:latin typeface=""/>
              </a:rPr>
              <a:t>Medical terminology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BFCC6B-369D-3643-81C0-B48BD53A51DC}"/>
              </a:ext>
            </a:extLst>
          </p:cNvPr>
          <p:cNvSpPr txBox="1"/>
          <p:nvPr/>
        </p:nvSpPr>
        <p:spPr>
          <a:xfrm>
            <a:off x="724619" y="2346385"/>
            <a:ext cx="5727939" cy="954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Inflammation in the heart muscle</a:t>
            </a:r>
          </a:p>
          <a:p>
            <a:r>
              <a:rPr lang="en-GB" sz="2800" dirty="0"/>
              <a:t> 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66ED220D-7B08-E64A-BCCF-363221973341}"/>
              </a:ext>
            </a:extLst>
          </p:cNvPr>
          <p:cNvSpPr/>
          <p:nvPr/>
        </p:nvSpPr>
        <p:spPr>
          <a:xfrm>
            <a:off x="6728604" y="2743200"/>
            <a:ext cx="1069675" cy="327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D327D3-92D3-EE4F-BC0F-65D735C2C930}"/>
              </a:ext>
            </a:extLst>
          </p:cNvPr>
          <p:cNvSpPr txBox="1"/>
          <p:nvPr/>
        </p:nvSpPr>
        <p:spPr>
          <a:xfrm>
            <a:off x="8074325" y="2329132"/>
            <a:ext cx="2691441" cy="954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Myocarditis</a:t>
            </a:r>
          </a:p>
          <a:p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F8B332-8C08-C84B-94A3-D9A4DACC5F56}"/>
              </a:ext>
            </a:extLst>
          </p:cNvPr>
          <p:cNvSpPr txBox="1"/>
          <p:nvPr/>
        </p:nvSpPr>
        <p:spPr>
          <a:xfrm>
            <a:off x="724619" y="3587888"/>
            <a:ext cx="5727939" cy="954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40C28"/>
                </a:solidFill>
                <a:latin typeface="Google Sans"/>
              </a:rPr>
              <a:t>L</a:t>
            </a:r>
            <a:r>
              <a:rPr lang="en-GB" sz="2800" b="0" i="0" dirty="0">
                <a:solidFill>
                  <a:srgbClr val="040C28"/>
                </a:solidFill>
                <a:effectLst/>
                <a:latin typeface="Google Sans"/>
              </a:rPr>
              <a:t>evel of glucose in the blood is higher than normal</a:t>
            </a:r>
            <a:r>
              <a:rPr lang="en-GB" sz="2800" dirty="0"/>
              <a:t> 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0F28D102-FD0D-C44B-9B7C-5DAC9CC40177}"/>
              </a:ext>
            </a:extLst>
          </p:cNvPr>
          <p:cNvSpPr/>
          <p:nvPr/>
        </p:nvSpPr>
        <p:spPr>
          <a:xfrm>
            <a:off x="6728603" y="3884488"/>
            <a:ext cx="1069675" cy="327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B98AB-F537-8D44-80C0-AB1273A47D68}"/>
              </a:ext>
            </a:extLst>
          </p:cNvPr>
          <p:cNvSpPr txBox="1"/>
          <p:nvPr/>
        </p:nvSpPr>
        <p:spPr>
          <a:xfrm>
            <a:off x="8074325" y="3554784"/>
            <a:ext cx="2691441" cy="954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0" i="0" dirty="0">
                <a:solidFill>
                  <a:srgbClr val="040C28"/>
                </a:solidFill>
                <a:effectLst/>
                <a:latin typeface="Google Sans"/>
                <a:sym typeface="Wingdings" pitchFamily="2" charset="2"/>
              </a:rPr>
              <a:t>Hyperglycaemia</a:t>
            </a: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9030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ADFD9-0874-5549-AE3A-AB7B84BEE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Medical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64AA1-57DA-1142-B32E-87B948F1B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0" i="0" dirty="0">
                <a:solidFill>
                  <a:schemeClr val="tx1"/>
                </a:solidFill>
                <a:effectLst/>
                <a:latin typeface="Montserrat" pitchFamily="2" charset="77"/>
              </a:rPr>
              <a:t>This common language is essential for: </a:t>
            </a:r>
          </a:p>
          <a:p>
            <a:pPr marL="0" indent="0">
              <a:buNone/>
            </a:pPr>
            <a:endParaRPr lang="en-GB" sz="2400" b="0" i="0" dirty="0">
              <a:solidFill>
                <a:schemeClr val="tx1"/>
              </a:solidFill>
              <a:effectLst/>
              <a:latin typeface="Montserrat" pitchFamily="2" charset="77"/>
            </a:endParaRPr>
          </a:p>
          <a:p>
            <a:pPr>
              <a:buFont typeface="Wingdings" pitchFamily="2" charset="2"/>
              <a:buChar char="§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Montserrat" pitchFamily="2" charset="77"/>
              </a:rPr>
              <a:t>nterpreting patient records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Understanding diagnoses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>
                <a:solidFill>
                  <a:schemeClr val="tx1"/>
                </a:solidFill>
                <a:latin typeface="Montserrat" pitchFamily="2" charset="77"/>
              </a:rPr>
              <a:t>C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Montserrat" pitchFamily="2" charset="77"/>
              </a:rPr>
              <a:t>ollaborating with colleagues in critical scenarios, like emergencies, complex operations, and intensive care units.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60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03C24-7031-C940-A07F-9445AA45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What happens if MT is neglected?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7A38C-93EC-854D-A934-4767D2AE4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i="0" dirty="0">
                <a:solidFill>
                  <a:schemeClr val="tx1"/>
                </a:solidFill>
                <a:effectLst/>
                <a:latin typeface="Montserrat" pitchFamily="2" charset="77"/>
              </a:rPr>
              <a:t>Miscommunication</a:t>
            </a:r>
          </a:p>
          <a:p>
            <a:r>
              <a:rPr lang="en-GB" sz="2800" i="0" dirty="0">
                <a:solidFill>
                  <a:schemeClr val="tx1"/>
                </a:solidFill>
                <a:effectLst/>
                <a:latin typeface="Montserrat" pitchFamily="2" charset="77"/>
              </a:rPr>
              <a:t>Delayed Treatment</a:t>
            </a:r>
          </a:p>
          <a:p>
            <a:r>
              <a:rPr lang="en-GB" sz="2800" i="0" dirty="0">
                <a:solidFill>
                  <a:schemeClr val="tx1"/>
                </a:solidFill>
                <a:effectLst/>
                <a:latin typeface="Montserrat" pitchFamily="2" charset="77"/>
              </a:rPr>
              <a:t>Medication Errors</a:t>
            </a:r>
          </a:p>
          <a:p>
            <a:r>
              <a:rPr lang="en-GB" sz="2800" i="0" dirty="0">
                <a:solidFill>
                  <a:schemeClr val="tx1"/>
                </a:solidFill>
                <a:effectLst/>
                <a:latin typeface="Montserrat" pitchFamily="2" charset="77"/>
              </a:rPr>
              <a:t>Surgical Mistakes</a:t>
            </a:r>
          </a:p>
          <a:p>
            <a:r>
              <a:rPr lang="en-GB" sz="2800" i="0" dirty="0">
                <a:solidFill>
                  <a:schemeClr val="tx1"/>
                </a:solidFill>
                <a:effectLst/>
                <a:latin typeface="Montserrat" pitchFamily="2" charset="77"/>
              </a:rPr>
              <a:t>Diagnostic Inaccuracy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54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0766-80A1-684F-97C9-59694D1E8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Medical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8FBE5-E0BD-F943-A90E-819EB89D8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306" y="3436374"/>
            <a:ext cx="10515600" cy="3252019"/>
          </a:xfrm>
        </p:spPr>
        <p:txBody>
          <a:bodyPr>
            <a:normAutofit/>
          </a:bodyPr>
          <a:lstStyle/>
          <a:p>
            <a:r>
              <a:rPr lang="en-GB" sz="2000" b="1" u="sng" dirty="0">
                <a:solidFill>
                  <a:srgbClr val="00B050"/>
                </a:solidFill>
                <a:latin typeface=""/>
              </a:rPr>
              <a:t>Prefix</a:t>
            </a:r>
            <a:r>
              <a:rPr lang="en-GB" sz="2000" dirty="0">
                <a:latin typeface=""/>
              </a:rPr>
              <a:t>: </a:t>
            </a:r>
            <a:r>
              <a:rPr lang="en-GB" sz="2000" dirty="0">
                <a:solidFill>
                  <a:schemeClr val="tx1"/>
                </a:solidFill>
                <a:latin typeface=""/>
              </a:rPr>
              <a:t>Appears at the beginning of a term and indicates a location, direction, type, quality or quantity.</a:t>
            </a:r>
          </a:p>
          <a:p>
            <a:endParaRPr lang="en-GB" sz="2000" dirty="0">
              <a:latin typeface=""/>
            </a:endParaRPr>
          </a:p>
          <a:p>
            <a:r>
              <a:rPr lang="en-GB" sz="2000" b="1" u="sng" dirty="0">
                <a:solidFill>
                  <a:srgbClr val="FF0000"/>
                </a:solidFill>
                <a:latin typeface=""/>
              </a:rPr>
              <a:t>Root: </a:t>
            </a:r>
            <a:r>
              <a:rPr lang="en-GB" sz="2000" dirty="0">
                <a:solidFill>
                  <a:schemeClr val="tx1"/>
                </a:solidFill>
                <a:latin typeface=""/>
              </a:rPr>
              <a:t>Can appear at the beginning of the word if prefix is absent, but the root indicates the </a:t>
            </a:r>
            <a:r>
              <a:rPr lang="en-GB" sz="2000" dirty="0">
                <a:solidFill>
                  <a:srgbClr val="FF0000"/>
                </a:solidFill>
                <a:latin typeface=""/>
              </a:rPr>
              <a:t>primary meaning </a:t>
            </a:r>
            <a:r>
              <a:rPr lang="en-GB" sz="2000" dirty="0">
                <a:solidFill>
                  <a:schemeClr val="tx1"/>
                </a:solidFill>
                <a:latin typeface=""/>
              </a:rPr>
              <a:t>of the medical term.</a:t>
            </a:r>
          </a:p>
          <a:p>
            <a:endParaRPr lang="en-GB" sz="2000" dirty="0">
              <a:latin typeface=""/>
            </a:endParaRPr>
          </a:p>
          <a:p>
            <a:r>
              <a:rPr lang="en-GB" sz="2000" b="1" u="sng" dirty="0">
                <a:solidFill>
                  <a:srgbClr val="0070C0"/>
                </a:solidFill>
                <a:latin typeface=""/>
              </a:rPr>
              <a:t>Suffix</a:t>
            </a:r>
            <a:r>
              <a:rPr lang="en-GB" sz="2000" dirty="0">
                <a:latin typeface=""/>
              </a:rPr>
              <a:t>: </a:t>
            </a:r>
            <a:r>
              <a:rPr lang="en-GB" sz="2000" dirty="0">
                <a:solidFill>
                  <a:schemeClr val="tx1"/>
                </a:solidFill>
                <a:latin typeface=""/>
              </a:rPr>
              <a:t>Appears at the end of the word and indicates a specialty, test, procedure, function, disorder or status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9B325-08A4-A249-9C32-33AF11F44D4C}"/>
              </a:ext>
            </a:extLst>
          </p:cNvPr>
          <p:cNvSpPr/>
          <p:nvPr/>
        </p:nvSpPr>
        <p:spPr>
          <a:xfrm>
            <a:off x="4436806" y="2150636"/>
            <a:ext cx="2639961" cy="98814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5B51B-4D06-E348-B99D-08F06AA2347B}"/>
              </a:ext>
            </a:extLst>
          </p:cNvPr>
          <p:cNvSpPr txBox="1"/>
          <p:nvPr/>
        </p:nvSpPr>
        <p:spPr>
          <a:xfrm>
            <a:off x="4503176" y="2301639"/>
            <a:ext cx="219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Helvetica" pitchFamily="2" charset="0"/>
              </a:rPr>
              <a:t>Root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F01A05-464F-C745-9A2B-1B1560F95BD9}"/>
              </a:ext>
            </a:extLst>
          </p:cNvPr>
          <p:cNvSpPr/>
          <p:nvPr/>
        </p:nvSpPr>
        <p:spPr>
          <a:xfrm>
            <a:off x="7895306" y="2150635"/>
            <a:ext cx="2639961" cy="98814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054081-BE46-F244-AEA6-9D5E6CD48298}"/>
              </a:ext>
            </a:extLst>
          </p:cNvPr>
          <p:cNvSpPr/>
          <p:nvPr/>
        </p:nvSpPr>
        <p:spPr>
          <a:xfrm>
            <a:off x="978306" y="2150636"/>
            <a:ext cx="2639961" cy="98814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A5E576-2C89-6044-A29D-6FF858A11BBC}"/>
              </a:ext>
            </a:extLst>
          </p:cNvPr>
          <p:cNvSpPr txBox="1"/>
          <p:nvPr/>
        </p:nvSpPr>
        <p:spPr>
          <a:xfrm>
            <a:off x="1413380" y="2314392"/>
            <a:ext cx="158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Helvetica" pitchFamily="2" charset="0"/>
              </a:rPr>
              <a:t>Prefix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B39F4-AA55-2D49-837B-F8AA3C9977D6}"/>
              </a:ext>
            </a:extLst>
          </p:cNvPr>
          <p:cNvSpPr txBox="1"/>
          <p:nvPr/>
        </p:nvSpPr>
        <p:spPr>
          <a:xfrm>
            <a:off x="8418872" y="2301639"/>
            <a:ext cx="1592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Helvetica" pitchFamily="2" charset="0"/>
              </a:rPr>
              <a:t>Suffix</a:t>
            </a:r>
          </a:p>
        </p:txBody>
      </p:sp>
    </p:spTree>
    <p:extLst>
      <p:ext uri="{BB962C8B-B14F-4D97-AF65-F5344CB8AC3E}">
        <p14:creationId xmlns:p14="http://schemas.microsoft.com/office/powerpoint/2010/main" val="35822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B34ED-D8E3-1D45-8730-131A52B56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Examples of prefixes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FF0E2B0-0EED-3A4D-A13A-48CB497FD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618373"/>
              </p:ext>
            </p:extLst>
          </p:nvPr>
        </p:nvGraphicFramePr>
        <p:xfrm>
          <a:off x="581192" y="2151199"/>
          <a:ext cx="5931312" cy="18495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94034">
                  <a:extLst>
                    <a:ext uri="{9D8B030D-6E8A-4147-A177-3AD203B41FA5}">
                      <a16:colId xmlns:a16="http://schemas.microsoft.com/office/drawing/2014/main" val="3429948349"/>
                    </a:ext>
                  </a:extLst>
                </a:gridCol>
                <a:gridCol w="3837278">
                  <a:extLst>
                    <a:ext uri="{9D8B030D-6E8A-4147-A177-3AD203B41FA5}">
                      <a16:colId xmlns:a16="http://schemas.microsoft.com/office/drawing/2014/main" val="2588739791"/>
                    </a:ext>
                  </a:extLst>
                </a:gridCol>
              </a:tblGrid>
              <a:tr h="188715">
                <a:tc gridSpan="2">
                  <a:txBody>
                    <a:bodyPr/>
                    <a:lstStyle/>
                    <a:p>
                      <a:r>
                        <a:rPr lang="en-GB" sz="3200" dirty="0">
                          <a:latin typeface=""/>
                        </a:rPr>
                        <a:t>Size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30120"/>
                  </a:ext>
                </a:extLst>
              </a:tr>
              <a:tr h="635239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macro-, mega(lo)-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3078"/>
                  </a:ext>
                </a:extLst>
              </a:tr>
              <a:tr h="635239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Small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"/>
                        </a:rPr>
                        <a:t>micro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84849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073DFEB-EB92-CD48-AC9E-01111A74A2F2}"/>
              </a:ext>
            </a:extLst>
          </p:cNvPr>
          <p:cNvSpPr txBox="1"/>
          <p:nvPr/>
        </p:nvSpPr>
        <p:spPr>
          <a:xfrm>
            <a:off x="581192" y="4233210"/>
            <a:ext cx="3999271" cy="95410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"/>
              </a:rPr>
              <a:t>Micro and tiny both contain an “I”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CFF57-9918-C941-A6B6-590FDCDEF7C0}"/>
              </a:ext>
            </a:extLst>
          </p:cNvPr>
          <p:cNvSpPr txBox="1"/>
          <p:nvPr/>
        </p:nvSpPr>
        <p:spPr>
          <a:xfrm>
            <a:off x="581192" y="5419730"/>
            <a:ext cx="3999271" cy="95410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"/>
              </a:rPr>
              <a:t>Macro and large both contain an “A”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9611A6-70A4-0449-A255-A4F61E8D19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278" y="1865410"/>
            <a:ext cx="3999271" cy="473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8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76BB4-CD12-4C46-97B6-6C75D13C9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"/>
              </a:rPr>
              <a:t>Examples of prefixes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6DC2082-224F-0E46-9353-61B9C3877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34738"/>
              </p:ext>
            </p:extLst>
          </p:nvPr>
        </p:nvGraphicFramePr>
        <p:xfrm>
          <a:off x="885992" y="2350940"/>
          <a:ext cx="9602713" cy="2560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7081">
                  <a:extLst>
                    <a:ext uri="{9D8B030D-6E8A-4147-A177-3AD203B41FA5}">
                      <a16:colId xmlns:a16="http://schemas.microsoft.com/office/drawing/2014/main" val="3429948349"/>
                    </a:ext>
                  </a:extLst>
                </a:gridCol>
                <a:gridCol w="3502816">
                  <a:extLst>
                    <a:ext uri="{9D8B030D-6E8A-4147-A177-3AD203B41FA5}">
                      <a16:colId xmlns:a16="http://schemas.microsoft.com/office/drawing/2014/main" val="2588739791"/>
                    </a:ext>
                  </a:extLst>
                </a:gridCol>
                <a:gridCol w="3502816">
                  <a:extLst>
                    <a:ext uri="{9D8B030D-6E8A-4147-A177-3AD203B41FA5}">
                      <a16:colId xmlns:a16="http://schemas.microsoft.com/office/drawing/2014/main" val="1380503493"/>
                    </a:ext>
                  </a:extLst>
                </a:gridCol>
              </a:tblGrid>
              <a:tr h="480734">
                <a:tc gridSpan="2">
                  <a:txBody>
                    <a:bodyPr/>
                    <a:lstStyle/>
                    <a:p>
                      <a:r>
                        <a:rPr lang="en-GB" sz="3200" dirty="0">
                          <a:latin typeface=""/>
                        </a:rPr>
                        <a:t>Number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 dirty="0">
                        <a:latin typeface="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30120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Half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Semi-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Semiconscious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3078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half (one side)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Hemi-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Hemifacial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848498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Mono-, </a:t>
                      </a:r>
                      <a:r>
                        <a:rPr lang="en-GB" sz="2000" dirty="0" err="1">
                          <a:latin typeface=""/>
                        </a:rPr>
                        <a:t>uni</a:t>
                      </a:r>
                      <a:r>
                        <a:rPr lang="en-GB" sz="2000" dirty="0">
                          <a:latin typeface="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Monotherapy, unicellular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440301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two | three | four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bi- | tri- | qua-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Biceps, triceps, quadriceps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221823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many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Poly-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"/>
                        </a:rPr>
                        <a:t>Polyarthritis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06966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0CD09E9-5952-F74B-BBB3-91F4A897E8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1453" y="1800737"/>
            <a:ext cx="6159355" cy="5057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51BA2D-46DF-FA4C-8F1A-2E7D8F6635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48" y="0"/>
            <a:ext cx="6211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2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{66C87C93-3181-564F-853E-87EA51DEAFBA}tf10001123</Template>
  <TotalTime>3128</TotalTime>
  <Words>586</Words>
  <Application>Microsoft Macintosh PowerPoint</Application>
  <PresentationFormat>Widescreen</PresentationFormat>
  <Paragraphs>170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Calibri</vt:lpstr>
      <vt:lpstr>Gill Sans MT</vt:lpstr>
      <vt:lpstr>Google Sans</vt:lpstr>
      <vt:lpstr>Helvetica</vt:lpstr>
      <vt:lpstr>Montserrat</vt:lpstr>
      <vt:lpstr>Wingdings</vt:lpstr>
      <vt:lpstr>Wingdings 2</vt:lpstr>
      <vt:lpstr>Dividend</vt:lpstr>
      <vt:lpstr>Medical terminology </vt:lpstr>
      <vt:lpstr>Medical terminology</vt:lpstr>
      <vt:lpstr>Importance of medical terminology</vt:lpstr>
      <vt:lpstr>Medical terminology</vt:lpstr>
      <vt:lpstr>Medical terminology</vt:lpstr>
      <vt:lpstr>What happens if MT is neglected?</vt:lpstr>
      <vt:lpstr>Medical terminology</vt:lpstr>
      <vt:lpstr>Examples of prefixes</vt:lpstr>
      <vt:lpstr>Examples of prefixes</vt:lpstr>
      <vt:lpstr>Examples of prefixes</vt:lpstr>
      <vt:lpstr>Examples of prefixes</vt:lpstr>
      <vt:lpstr>Examples of prefixes</vt:lpstr>
      <vt:lpstr>Examples of root words</vt:lpstr>
      <vt:lpstr>Examples of suffixes</vt:lpstr>
      <vt:lpstr>Signs and symptoms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and dental terminology 1</dc:title>
  <dc:creator>Microsoft Office User</dc:creator>
  <cp:lastModifiedBy>Dina Taimeh</cp:lastModifiedBy>
  <cp:revision>46</cp:revision>
  <dcterms:created xsi:type="dcterms:W3CDTF">2025-03-01T06:37:29Z</dcterms:created>
  <dcterms:modified xsi:type="dcterms:W3CDTF">2026-03-12T08:30:30Z</dcterms:modified>
</cp:coreProperties>
</file>